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1"/>
  </p:notesMasterIdLst>
  <p:handoutMasterIdLst>
    <p:handoutMasterId r:id="rId22"/>
  </p:handoutMasterIdLst>
  <p:sldIdLst>
    <p:sldId id="721" r:id="rId2"/>
    <p:sldId id="731" r:id="rId3"/>
    <p:sldId id="734" r:id="rId4"/>
    <p:sldId id="771" r:id="rId5"/>
    <p:sldId id="772" r:id="rId6"/>
    <p:sldId id="768" r:id="rId7"/>
    <p:sldId id="769" r:id="rId8"/>
    <p:sldId id="770" r:id="rId9"/>
    <p:sldId id="738" r:id="rId10"/>
    <p:sldId id="746" r:id="rId11"/>
    <p:sldId id="747" r:id="rId12"/>
    <p:sldId id="749" r:id="rId13"/>
    <p:sldId id="745" r:id="rId14"/>
    <p:sldId id="750" r:id="rId15"/>
    <p:sldId id="754" r:id="rId16"/>
    <p:sldId id="755" r:id="rId17"/>
    <p:sldId id="759" r:id="rId18"/>
    <p:sldId id="765" r:id="rId19"/>
    <p:sldId id="756" r:id="rId20"/>
  </p:sldIdLst>
  <p:sldSz cx="9144000" cy="6858000" type="screen4x3"/>
  <p:notesSz cx="7102475" cy="10233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3712" autoAdjust="0"/>
  </p:normalViewPr>
  <p:slideViewPr>
    <p:cSldViewPr>
      <p:cViewPr>
        <p:scale>
          <a:sx n="100" d="100"/>
          <a:sy n="100" d="100"/>
        </p:scale>
        <p:origin x="-516" y="19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0" tIns="49525" rIns="99050" bIns="49525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0" tIns="49525" rIns="99050" bIns="49525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0" tIns="49525" rIns="99050" bIns="49525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0" tIns="49525" rIns="99050" bIns="49525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fld id="{09155D47-A7C5-4CBF-A45A-D71623EC44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72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37" tIns="48568" rIns="97137" bIns="48568" numCol="1" anchor="t" anchorCtr="0" compatLnSpc="1">
            <a:prstTxWarp prst="textNoShape">
              <a:avLst/>
            </a:prstTxWarp>
          </a:bodyPr>
          <a:lstStyle>
            <a:lvl1pPr defTabSz="971550">
              <a:defRPr sz="13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0500" y="0"/>
            <a:ext cx="3078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37" tIns="48568" rIns="97137" bIns="48568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3613" y="755650"/>
            <a:ext cx="5151437" cy="3863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872038"/>
            <a:ext cx="523081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37" tIns="48568" rIns="97137" bIns="48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2488"/>
            <a:ext cx="3078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37" tIns="48568" rIns="97137" bIns="48568" numCol="1" anchor="b" anchorCtr="0" compatLnSpc="1">
            <a:prstTxWarp prst="textNoShape">
              <a:avLst/>
            </a:prstTxWarp>
          </a:bodyPr>
          <a:lstStyle>
            <a:lvl1pPr defTabSz="971550">
              <a:defRPr sz="13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0500" y="9742488"/>
            <a:ext cx="3078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37" tIns="48568" rIns="97137" bIns="48568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/>
            </a:lvl1pPr>
          </a:lstStyle>
          <a:p>
            <a:fld id="{062EEFD4-DB11-4507-B7AD-CBB8B94717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06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EFD4-DB11-4507-B7AD-CBB8B94717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EFD4-DB11-4507-B7AD-CBB8B94717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7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7D2B001E-4F2F-47D8-9CB5-BAE3E969448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06538-5DA9-4F6A-B3B9-881388898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3AD14-B51B-4CC1-8DEC-82B444634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685250-5082-4AE4-BB75-8E97FD513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11BD8A-CC79-4C23-BB6C-A61C385BD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1894F-F4DB-4DB0-87C2-B12D8A4E6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91CE5-705F-49D3-95AC-61824BDE1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9B75F-9438-4146-A46A-B791F2AA8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E373-6794-4F65-9CE1-A8281BE3A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13EB8-CC82-40D7-BB6C-362A32736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DE00E-16A0-4EE8-B3EF-D5C50627AC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8A0FB-34A1-49E3-BAFB-8236F0E29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A4345-CBE0-42B9-8068-442A815DC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3404FC53-DBCF-4194-A7A1-F8D1C7345A8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279400" y="152400"/>
            <a:ext cx="8686800" cy="1295400"/>
            <a:chOff x="176" y="96"/>
            <a:chExt cx="5472" cy="1008"/>
          </a:xfrm>
        </p:grpSpPr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Arial" charset="0"/>
              </a:endParaRP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Arial" charset="0"/>
              </a:endParaRP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Arial" charset="0"/>
              </a:endParaRP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Arial" charset="0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>
                <a:solidFill>
                  <a:srgbClr val="FFFF66"/>
                </a:solidFill>
              </a:rPr>
              <a:t>Dapivirine</a:t>
            </a:r>
            <a:r>
              <a:rPr lang="en-US" sz="4800" dirty="0" smtClean="0">
                <a:solidFill>
                  <a:srgbClr val="FFFF66"/>
                </a:solidFill>
              </a:rPr>
              <a:t> Ring</a:t>
            </a:r>
            <a:br>
              <a:rPr lang="en-US" sz="4800" dirty="0" smtClean="0">
                <a:solidFill>
                  <a:srgbClr val="FFFF66"/>
                </a:solidFill>
              </a:rPr>
            </a:br>
            <a:r>
              <a:rPr lang="en-US" sz="4800" dirty="0" smtClean="0">
                <a:solidFill>
                  <a:srgbClr val="FFFF66"/>
                </a:solidFill>
              </a:rPr>
              <a:t>Previous Safety Experience</a:t>
            </a:r>
            <a:endParaRPr lang="en-US" sz="4800" dirty="0">
              <a:solidFill>
                <a:srgbClr val="FFFF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MTN 020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uble Brace 1"/>
          <p:cNvSpPr/>
          <p:nvPr/>
        </p:nvSpPr>
        <p:spPr bwMode="auto">
          <a:xfrm>
            <a:off x="1371600" y="2743200"/>
            <a:ext cx="1069848" cy="914400"/>
          </a:xfrm>
          <a:prstGeom prst="bracePai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2362200" y="2971800"/>
            <a:ext cx="3276600" cy="12192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Same rate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as no ring groups in previous studies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3124200" y="5034534"/>
            <a:ext cx="2663952" cy="299466"/>
          </a:xfrm>
          <a:prstGeom prst="homePlat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Metrorrhagia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is common</a:t>
            </a:r>
          </a:p>
        </p:txBody>
      </p:sp>
    </p:spTree>
    <p:extLst>
      <p:ext uri="{BB962C8B-B14F-4D97-AF65-F5344CB8AC3E}">
        <p14:creationId xmlns:p14="http://schemas.microsoft.com/office/powerpoint/2010/main" val="15068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8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1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828800" y="5534025"/>
            <a:ext cx="685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1828800" y="5819775"/>
            <a:ext cx="6019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828800" y="6172200"/>
            <a:ext cx="7086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745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8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Pregnancy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</a:t>
            </a:r>
            <a:r>
              <a:rPr lang="en-US" sz="2000" dirty="0"/>
              <a:t>rats, some effects on the developing fetus were observed following oral administration at maternally toxic doses (80 mg/kg and 320 mg/kg) of </a:t>
            </a:r>
            <a:r>
              <a:rPr lang="en-US" sz="2000" dirty="0" err="1" smtClean="0"/>
              <a:t>dapivirine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No </a:t>
            </a:r>
            <a:r>
              <a:rPr lang="en-US" sz="2000" dirty="0"/>
              <a:t>effects in rats at the maternally non-toxic dose of 20 mg/kg/day, or in rabbits at up to 90 mg/kg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Insufficient </a:t>
            </a:r>
            <a:r>
              <a:rPr lang="en-US" sz="2000" dirty="0"/>
              <a:t>information is currently available on </a:t>
            </a:r>
            <a:r>
              <a:rPr lang="en-US" sz="2000" dirty="0" err="1"/>
              <a:t>dapivirine</a:t>
            </a:r>
            <a:r>
              <a:rPr lang="en-US" sz="2000" dirty="0"/>
              <a:t> administration in pregnant </a:t>
            </a:r>
            <a:r>
              <a:rPr lang="en-US" sz="2000" dirty="0" smtClean="0"/>
              <a:t>women</a:t>
            </a:r>
          </a:p>
          <a:p>
            <a:endParaRPr lang="en-US" sz="2000" dirty="0" smtClean="0"/>
          </a:p>
          <a:p>
            <a:r>
              <a:rPr lang="en-US" sz="2000" dirty="0"/>
              <a:t>M</a:t>
            </a:r>
            <a:r>
              <a:rPr lang="en-US" sz="2000" dirty="0" smtClean="0"/>
              <a:t>easures should be taken to avoid </a:t>
            </a:r>
            <a:r>
              <a:rPr lang="en-US" sz="2000" dirty="0" err="1" smtClean="0"/>
              <a:t>dapivirine</a:t>
            </a:r>
            <a:r>
              <a:rPr lang="en-US" sz="2000" dirty="0" smtClean="0"/>
              <a:t> exposure in women of childbearing potential or during pregnancy</a:t>
            </a:r>
            <a:endParaRPr lang="en-US" sz="2000" dirty="0"/>
          </a:p>
        </p:txBody>
      </p:sp>
      <p:pic>
        <p:nvPicPr>
          <p:cNvPr id="4" name="Picture 4" descr="MTN LOGO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012" y="6172200"/>
            <a:ext cx="1169988" cy="693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47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Resistance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vitro studies of </a:t>
            </a:r>
            <a:r>
              <a:rPr lang="en-US" sz="2400" dirty="0" err="1" smtClean="0"/>
              <a:t>dapivirine</a:t>
            </a:r>
            <a:r>
              <a:rPr lang="en-US" sz="2400" dirty="0"/>
              <a:t> </a:t>
            </a:r>
            <a:r>
              <a:rPr lang="en-US" sz="2400" dirty="0" smtClean="0"/>
              <a:t>have shown that NNRTI resistance mutants can develop when virus is cultured in the setting of low concentrations of </a:t>
            </a:r>
            <a:r>
              <a:rPr lang="en-US" sz="2400" dirty="0" err="1" smtClean="0"/>
              <a:t>dapivirine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Major mutations for resistance are Y181C, K103N, L100I and E138K </a:t>
            </a:r>
          </a:p>
          <a:p>
            <a:endParaRPr lang="en-US" sz="2400" dirty="0" smtClean="0"/>
          </a:p>
          <a:p>
            <a:r>
              <a:rPr lang="en-US" sz="2400" dirty="0" smtClean="0"/>
              <a:t>Clinical significance of these in vitro studies not known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4" descr="MTN LOGO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012" y="6172200"/>
            <a:ext cx="1169988" cy="693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9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Conclusions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Safety:</a:t>
            </a:r>
          </a:p>
          <a:p>
            <a:pPr lvl="1"/>
            <a:r>
              <a:rPr lang="en-US" sz="2400" dirty="0" smtClean="0"/>
              <a:t>To date, ring is safe and well tolerated</a:t>
            </a:r>
          </a:p>
          <a:p>
            <a:pPr lvl="1"/>
            <a:r>
              <a:rPr lang="en-US" sz="2400" dirty="0" smtClean="0"/>
              <a:t>No treatment-related SAEs</a:t>
            </a:r>
          </a:p>
          <a:p>
            <a:pPr lvl="1"/>
            <a:r>
              <a:rPr lang="en-US" sz="2400" dirty="0" smtClean="0"/>
              <a:t>Related AEs were similar in </a:t>
            </a:r>
            <a:r>
              <a:rPr lang="en-US" sz="2400" dirty="0" err="1" smtClean="0"/>
              <a:t>dapivirine</a:t>
            </a:r>
            <a:r>
              <a:rPr lang="en-US" sz="2400" dirty="0" smtClean="0"/>
              <a:t> and placebo rings groups in IPM studies, and consistent with background rates in the general population.</a:t>
            </a:r>
          </a:p>
          <a:p>
            <a:pPr lvl="1"/>
            <a:endParaRPr lang="en-US" sz="2400" dirty="0"/>
          </a:p>
        </p:txBody>
      </p:sp>
      <p:pic>
        <p:nvPicPr>
          <p:cNvPr id="6" name="Picture 4" descr="MTN LOGO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012" y="6172200"/>
            <a:ext cx="1169988" cy="693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8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Acknowledgements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IPM colleagues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4" descr="MTN LOGO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012" y="6172200"/>
            <a:ext cx="1169988" cy="693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89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Questions?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TN LOGO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012" y="6172200"/>
            <a:ext cx="1169988" cy="693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08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What do we know?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</a:p>
          <a:p>
            <a:r>
              <a:rPr lang="en-US" dirty="0" smtClean="0"/>
              <a:t>Pregnancy</a:t>
            </a:r>
          </a:p>
          <a:p>
            <a:r>
              <a:rPr lang="en-US" dirty="0" smtClean="0"/>
              <a:t>Resistance</a:t>
            </a:r>
            <a:endParaRPr lang="en-US" dirty="0"/>
          </a:p>
        </p:txBody>
      </p:sp>
      <p:pic>
        <p:nvPicPr>
          <p:cNvPr id="4" name="Picture 4" descr="MTN LOGO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04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4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>
            <a:solidFill>
              <a:srgbClr val="333399"/>
            </a:solidFill>
          </a:ln>
        </p:spPr>
      </p:pic>
      <p:sp>
        <p:nvSpPr>
          <p:cNvPr id="3" name="Rectangle 2"/>
          <p:cNvSpPr/>
          <p:nvPr/>
        </p:nvSpPr>
        <p:spPr bwMode="auto">
          <a:xfrm>
            <a:off x="1219200" y="5438775"/>
            <a:ext cx="7467600" cy="228600"/>
          </a:xfrm>
          <a:prstGeom prst="rect">
            <a:avLst/>
          </a:prstGeom>
          <a:noFill/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19200" y="5924550"/>
            <a:ext cx="7486650" cy="190500"/>
          </a:xfrm>
          <a:prstGeom prst="rect">
            <a:avLst/>
          </a:prstGeom>
          <a:noFill/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1828800" y="4800600"/>
            <a:ext cx="3810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02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1371600" y="3200400"/>
            <a:ext cx="7391400" cy="381000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371600" y="5105400"/>
            <a:ext cx="7391400" cy="190500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5562600"/>
            <a:ext cx="7391400" cy="381000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8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1447800" y="3695700"/>
            <a:ext cx="6934200" cy="190500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828800" y="2857500"/>
            <a:ext cx="3124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828800" y="4495800"/>
            <a:ext cx="685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828800" y="4810125"/>
            <a:ext cx="685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828800" y="5114925"/>
            <a:ext cx="3581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705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62000" y="3733800"/>
            <a:ext cx="7848600" cy="129540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Quadra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5615</TotalTime>
  <Words>196</Words>
  <Application>Microsoft Office PowerPoint</Application>
  <PresentationFormat>On-screen Show (4:3)</PresentationFormat>
  <Paragraphs>32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Quadrant</vt:lpstr>
      <vt:lpstr>Dapivirine Ring Previous Safety Experience</vt:lpstr>
      <vt:lpstr>What do we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Pregnancy</vt:lpstr>
      <vt:lpstr>Resistance</vt:lpstr>
      <vt:lpstr>Conclusions</vt:lpstr>
      <vt:lpstr>Acknowledgements</vt:lpstr>
      <vt:lpstr>Questions?</vt:lpstr>
    </vt:vector>
  </TitlesOfParts>
  <Company>MTN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MTN</cp:lastModifiedBy>
  <cp:revision>169</cp:revision>
  <cp:lastPrinted>2009-12-02T16:04:00Z</cp:lastPrinted>
  <dcterms:created xsi:type="dcterms:W3CDTF">2008-01-29T12:38:48Z</dcterms:created>
  <dcterms:modified xsi:type="dcterms:W3CDTF">2012-07-17T05:48:35Z</dcterms:modified>
</cp:coreProperties>
</file>